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649" r:id="rId2"/>
    <p:sldId id="256" r:id="rId3"/>
    <p:sldId id="667" r:id="rId4"/>
    <p:sldId id="669" r:id="rId5"/>
    <p:sldId id="672" r:id="rId6"/>
    <p:sldId id="675" r:id="rId7"/>
    <p:sldId id="676" r:id="rId8"/>
    <p:sldId id="677" r:id="rId9"/>
    <p:sldId id="678" r:id="rId10"/>
    <p:sldId id="679" r:id="rId11"/>
    <p:sldId id="680" r:id="rId12"/>
    <p:sldId id="681" r:id="rId13"/>
    <p:sldId id="682" r:id="rId14"/>
    <p:sldId id="683" r:id="rId15"/>
    <p:sldId id="684" r:id="rId16"/>
    <p:sldId id="685" r:id="rId17"/>
    <p:sldId id="686" r:id="rId18"/>
    <p:sldId id="68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4E"/>
    <a:srgbClr val="FF7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81108"/>
  </p:normalViewPr>
  <p:slideViewPr>
    <p:cSldViewPr snapToGrid="0">
      <p:cViewPr varScale="1">
        <p:scale>
          <a:sx n="98" d="100"/>
          <a:sy n="98" d="100"/>
        </p:scale>
        <p:origin x="1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E63E-77F7-B843-9136-367F45F9EDDE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BB1F4-A6EF-EF40-B178-72B0CF7860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91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225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370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838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972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5730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0942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264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060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48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1654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06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4849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58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3593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618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28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BB1F4-A6EF-EF40-B178-72B0CF78608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689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4A6CA-4259-194B-67C7-3DA4AAC89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677DFA-11DB-C92C-37E5-6E924EB86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CEE580-E6C7-AC73-8354-CE89FFE7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7F091-46A3-334A-BFD1-C4887857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CA5982-0285-75EE-E223-F4AB8F83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05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7E665-093A-816F-3123-1AC48A7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CD10B8-F383-0485-1B5A-C070EF577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90B23-E228-DDDA-19B4-7E03DEF5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4E9B52-4710-EBFF-D7FD-42714479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36B17-AB90-6F3D-5553-B4C8DCA7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23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75F13F-4A36-DA46-6410-D61297DF3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7CC836-291F-C6F8-4BFA-9711682E1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2C13D2-6085-EEC6-2ADC-51577F95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88BDD-CE2A-506C-E894-E7CAECD1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85B19-4ADA-BACF-300B-3657C644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560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97CB-592E-46C2-74DB-060BB3DB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825C51-BFB1-E47C-A715-C7646B98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0A9A93-AD01-E7BE-17C6-25B60A35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919B0-4FB4-FB31-9EE3-56FB8805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A0A98-EC62-7F6F-A6FB-A9B6D526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982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42794-D446-4FF3-2D0C-30A1A7A6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474D5D-A88F-4FF6-52E3-51BAE522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3EA95-7E40-7391-413F-CF8A7FE7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C6F22-6295-5D6F-82A0-3B6FA874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877CD-F471-F9E8-0928-0445F473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951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40981-F33D-7A90-4817-5B03FE8E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A7422-9A69-54F0-C3AF-1DC897256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2CC6A0-554D-43EB-C1B4-CB2117494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D53F85-E307-DA5A-60C1-FA321F00A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BFEC7F-08F3-B88F-226A-422F69F3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512AD5-4048-83B0-763A-773EF916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47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966E2-4C71-89F3-7F1C-F13C8303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EBD34E-86C6-44CA-EEDF-5A8FEB3BD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96F41A-AEAB-14B2-00D3-79E2D98BC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15658A-EC6C-C68D-FC40-29E2C77A7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F2B9B7-E41A-7232-7DE7-45C412F3A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CE5B2A-FAC1-39EB-9A89-36ADE4C7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3652AC-5124-96BB-B310-8D25B3E0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8ED9E3-55EA-CA38-D4D3-71972C605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448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42383-6097-00D8-182E-A9A191A3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E2ACA-EEFF-4203-A45B-996FE879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E918AD-C66A-334B-74E5-46B5E6B4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DB591E-70C5-C1BE-179F-C13B978D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104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CBD37B-136A-5A95-2F68-CC228B13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5DB5F7-848B-684D-7185-DBFBEC8B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CE444-28AA-F030-DB3C-35F071604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29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0910A-AF73-90F0-103B-A543DCCA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31579-DA87-1112-0DAD-7949B6CC4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D03094-EE9F-DD02-9F56-546A7C6F4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9D57B7-1210-2BB6-8B3C-972059919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FB3221-5A5A-BD10-5511-7E04C1CE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1AA2C-0005-4072-5C63-0CED2CD6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467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D0373-E738-1691-AB98-F5D60E89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ABA382-09B7-CFEB-B52C-509355A73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BE95BA-BA0D-972E-F6F6-86C65FA6E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A365E3-5644-62E2-301C-819C2598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C308C5-9703-1F43-A538-0B5F1326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005DED-B950-2FF2-FC71-CC08075F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16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4FD8CC-D36B-C0C4-8C8A-B39888A0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78F281-4A8D-B135-9945-6DD37437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74483-FE62-A6C5-C85A-5B8567277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65E68-595E-794A-8DFB-AC77FF961FD8}" type="datetimeFigureOut">
              <a:rPr kumimoji="1" lang="zh-CN" altLang="en-US" smtClean="0"/>
              <a:t>2023/6/29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660922-4AE6-79F8-3B69-E75E2CAE6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78CDE2-508D-CED0-8B86-62090C192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E1EA7-1CC1-7046-B54D-B4BB78B8E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08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9596" y="667166"/>
            <a:ext cx="10972800" cy="3811316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87A00A-5299-37A4-5A04-67345F2E3BFA}"/>
                  </a:ext>
                </a:extLst>
              </p:cNvPr>
              <p:cNvSpPr txBox="1"/>
              <p:nvPr/>
            </p:nvSpPr>
            <p:spPr>
              <a:xfrm>
                <a:off x="511623" y="2281435"/>
                <a:ext cx="11168743" cy="1321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𝑪𝒉𝒆𝒏𝒈𝒘𝒆𝒊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 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𝑸𝒊𝒏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𝒂𝒏𝒅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 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𝑺𝒉𝒂𝒇𝒊𝒒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 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𝑱𝒐𝒕𝒚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1,2</m:t>
                        </m:r>
                      </m:sup>
                    </m:sSup>
                  </m:oMath>
                </a14:m>
                <a:endParaRPr lang="en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charset="0"/>
                </a:endParaRPr>
              </a:p>
              <a:p>
                <a:pPr algn="ct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𝑁𝑎𝑛𝑦𝑎𝑛𝑔</m:t>
                      </m:r>
                      <m:r>
                        <a:rPr lang="en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 </m:t>
                      </m:r>
                      <m:r>
                        <a:rPr lang="en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𝑇𝑒𝑐h𝑛𝑜𝑙𝑜𝑔𝑖𝑐𝑎𝑙</m:t>
                      </m:r>
                      <m:r>
                        <a:rPr lang="en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 </m:t>
                      </m:r>
                      <m:r>
                        <a:rPr lang="en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𝑈𝑛𝑖𝑣𝑒𝑟𝑠𝑖𝑡</m:t>
                      </m:r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</m:ctrlPr>
                        </m:sSupPr>
                        <m:e>
                          <m:r>
                            <a:rPr lang="en" altLang="zh-CN" sz="160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1</m:t>
                          </m:r>
                        </m:sup>
                      </m:sSup>
                      <m:r>
                        <a:rPr lang="en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, </m:t>
                      </m:r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  <a:ea typeface="Microsoft YaHei" panose="020B0503020204020204" pitchFamily="34" charset="-122"/>
                  <a:cs typeface="Times New Roman" panose="02020603050405020304" charset="0"/>
                </a:endParaRPr>
              </a:p>
              <a:p>
                <a:pPr algn="ct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𝑆𝑎𝑙𝑒𝑠𝑓𝑜𝑟𝑐𝑒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 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𝑅𝑒𝑠𝑒𝑎𝑟𝑐h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charset="0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e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charset="0"/>
                  </a:rPr>
                  <a:t>{chengwei003@e.ntu, </a:t>
                </a:r>
                <a:r>
                  <a:rPr lang="en" altLang="zh-CN" sz="16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charset="0"/>
                  </a:rPr>
                  <a:t>srjoty@ntu</a:t>
                </a:r>
                <a:r>
                  <a:rPr lang="e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charset="0"/>
                  </a:rPr>
                  <a:t>}@.</a:t>
                </a:r>
                <a:r>
                  <a:rPr lang="en" altLang="zh-CN" sz="16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charset="0"/>
                  </a:rPr>
                  <a:t>edu.sg</a:t>
                </a:r>
                <a:endPara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87A00A-5299-37A4-5A04-67345F2E3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3" y="2281435"/>
                <a:ext cx="11168743" cy="1321644"/>
              </a:xfrm>
              <a:prstGeom prst="rect">
                <a:avLst/>
              </a:prstGeom>
              <a:blipFill>
                <a:blip r:embed="rId3"/>
                <a:stretch>
                  <a:fillRect b="-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06A3529-8186-C6A4-DB64-5FCF82899981}"/>
              </a:ext>
            </a:extLst>
          </p:cNvPr>
          <p:cNvSpPr txBox="1"/>
          <p:nvPr/>
        </p:nvSpPr>
        <p:spPr>
          <a:xfrm>
            <a:off x="1864421" y="997247"/>
            <a:ext cx="8463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[ACL22] Continual Few-shot Relation Learning via Embedding Space Regularization and Data Augmentation</a:t>
            </a:r>
            <a:endParaRPr lang="zh-CN" altLang="en-US" sz="14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A6800B5-E505-3639-D603-C60A5C2A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99" y="5343169"/>
            <a:ext cx="1252982" cy="126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E48B95-234E-E379-FBEE-65D65F376531}"/>
              </a:ext>
            </a:extLst>
          </p:cNvPr>
          <p:cNvSpPr txBox="1"/>
          <p:nvPr/>
        </p:nvSpPr>
        <p:spPr>
          <a:xfrm>
            <a:off x="4966443" y="4779519"/>
            <a:ext cx="1855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" pitchFamily="2" charset="0"/>
              </a:rPr>
              <a:t>Xuanwen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" pitchFamily="2" charset="0"/>
              </a:rPr>
              <a:t> Ding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 Space Regularization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7" y="1190879"/>
            <a:ext cx="10669186" cy="283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We introduce several </a:t>
            </a:r>
            <a:r>
              <a:rPr lang="en" altLang="zh-CN" sz="2000" b="1" dirty="0"/>
              <a:t>margin-based losses </a:t>
            </a:r>
            <a:r>
              <a:rPr lang="en" altLang="zh-CN" sz="2000" dirty="0"/>
              <a:t>to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learn better feature distributions </a:t>
            </a:r>
            <a:r>
              <a:rPr lang="en" altLang="zh-CN" sz="1600" b="1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 new few-shot tasks</a:t>
            </a:r>
            <a:r>
              <a:rPr lang="en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recover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from the distorted embedding space of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previously learned tasks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7B82D4-7AF7-79E4-DF99-ED53227D7738}"/>
              </a:ext>
            </a:extLst>
          </p:cNvPr>
          <p:cNvSpPr txBox="1"/>
          <p:nvPr/>
        </p:nvSpPr>
        <p:spPr>
          <a:xfrm>
            <a:off x="10154432" y="1907082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C2C51E-D996-9367-78D2-3362104E328F}"/>
              </a:ext>
            </a:extLst>
          </p:cNvPr>
          <p:cNvSpPr txBox="1"/>
          <p:nvPr/>
        </p:nvSpPr>
        <p:spPr>
          <a:xfrm>
            <a:off x="10154431" y="2446356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</a:t>
            </a:r>
            <a:r>
              <a:rPr lang="en-US" altLang="zh-CN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471402-781D-81C0-C1C1-0059B97C2972}"/>
                  </a:ext>
                </a:extLst>
              </p:cNvPr>
              <p:cNvSpPr txBox="1"/>
              <p:nvPr/>
            </p:nvSpPr>
            <p:spPr>
              <a:xfrm>
                <a:off x="908138" y="3126568"/>
                <a:ext cx="61502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Multi-margin loss</a:t>
                </a:r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𝒎𝒎</m:t>
                        </m:r>
                      </m:sub>
                    </m:sSub>
                  </m:oMath>
                </a14:m>
                <a:endParaRPr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471402-781D-81C0-C1C1-0059B97C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" y="3126568"/>
                <a:ext cx="6150278" cy="400110"/>
              </a:xfrm>
              <a:prstGeom prst="rect">
                <a:avLst/>
              </a:prstGeom>
              <a:blipFill>
                <a:blip r:embed="rId3"/>
                <a:stretch>
                  <a:fillRect l="-1031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766AAF59-AE83-A55D-5627-31C69664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20" y="2927426"/>
            <a:ext cx="6150278" cy="8597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879B20-F223-F095-8FE6-073E013F5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085" y="3898963"/>
            <a:ext cx="6721494" cy="26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2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 Space Regularization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7" y="1190879"/>
            <a:ext cx="10669186" cy="283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We introduce several </a:t>
            </a:r>
            <a:r>
              <a:rPr lang="en" altLang="zh-CN" sz="2000" b="1" dirty="0"/>
              <a:t>margin-based losses </a:t>
            </a:r>
            <a:r>
              <a:rPr lang="en" altLang="zh-CN" sz="2000" dirty="0"/>
              <a:t>to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learn better feature distributions </a:t>
            </a:r>
            <a:r>
              <a:rPr lang="en" altLang="zh-CN" sz="1600" b="1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 new few-shot tasks</a:t>
            </a:r>
            <a:r>
              <a:rPr lang="en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recover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from the distorted embedding space of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previously learned tasks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7B82D4-7AF7-79E4-DF99-ED53227D7738}"/>
              </a:ext>
            </a:extLst>
          </p:cNvPr>
          <p:cNvSpPr txBox="1"/>
          <p:nvPr/>
        </p:nvSpPr>
        <p:spPr>
          <a:xfrm>
            <a:off x="10154432" y="1907082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C2C51E-D996-9367-78D2-3362104E328F}"/>
              </a:ext>
            </a:extLst>
          </p:cNvPr>
          <p:cNvSpPr txBox="1"/>
          <p:nvPr/>
        </p:nvSpPr>
        <p:spPr>
          <a:xfrm>
            <a:off x="10154431" y="2446356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</a:t>
            </a:r>
            <a:r>
              <a:rPr lang="en-US" altLang="zh-CN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471402-781D-81C0-C1C1-0059B97C2972}"/>
                  </a:ext>
                </a:extLst>
              </p:cNvPr>
              <p:cNvSpPr txBox="1"/>
              <p:nvPr/>
            </p:nvSpPr>
            <p:spPr>
              <a:xfrm>
                <a:off x="908138" y="3126568"/>
                <a:ext cx="6150278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Pairwise margin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𝒑𝒎</m:t>
                        </m:r>
                      </m:sub>
                    </m:sSub>
                  </m:oMath>
                </a14:m>
                <a:endParaRPr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471402-781D-81C0-C1C1-0059B97C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" y="3126568"/>
                <a:ext cx="6150278" cy="427618"/>
              </a:xfrm>
              <a:prstGeom prst="rect">
                <a:avLst/>
              </a:prstGeom>
              <a:blipFill>
                <a:blip r:embed="rId3"/>
                <a:stretch>
                  <a:fillRect l="-1031" t="-8824" b="-2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162F3F0-4F15-C2DF-645E-FB0930385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323" y="3092393"/>
            <a:ext cx="5593915" cy="6732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198BA6-305E-56D1-F8C0-E9F117712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14" y="3947417"/>
            <a:ext cx="7002024" cy="27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0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 Space Regularization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7" y="1190879"/>
            <a:ext cx="10669186" cy="283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We introduce several </a:t>
            </a:r>
            <a:r>
              <a:rPr lang="en" altLang="zh-CN" sz="2000" b="1" dirty="0"/>
              <a:t>margin-based losses </a:t>
            </a:r>
            <a:r>
              <a:rPr lang="en" altLang="zh-CN" sz="2000" dirty="0"/>
              <a:t>to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 better feature distributions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 new few-shot tasks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</a:t>
            </a:r>
            <a:r>
              <a:rPr lang="en" altLang="zh-CN" sz="1600" b="1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recover</a:t>
            </a:r>
            <a:r>
              <a:rPr lang="en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from the distorted embedding space of </a:t>
            </a:r>
            <a:r>
              <a:rPr lang="en" altLang="zh-CN" sz="1600" b="1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previously learned tasks</a:t>
            </a:r>
            <a:r>
              <a:rPr lang="en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7B82D4-7AF7-79E4-DF99-ED53227D7738}"/>
              </a:ext>
            </a:extLst>
          </p:cNvPr>
          <p:cNvSpPr txBox="1"/>
          <p:nvPr/>
        </p:nvSpPr>
        <p:spPr>
          <a:xfrm>
            <a:off x="10154432" y="1907082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C2C51E-D996-9367-78D2-3362104E328F}"/>
              </a:ext>
            </a:extLst>
          </p:cNvPr>
          <p:cNvSpPr txBox="1"/>
          <p:nvPr/>
        </p:nvSpPr>
        <p:spPr>
          <a:xfrm>
            <a:off x="10154431" y="2446356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</a:t>
            </a:r>
            <a:r>
              <a:rPr lang="en-US" altLang="zh-CN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471402-781D-81C0-C1C1-0059B97C2972}"/>
                  </a:ext>
                </a:extLst>
              </p:cNvPr>
              <p:cNvSpPr txBox="1"/>
              <p:nvPr/>
            </p:nvSpPr>
            <p:spPr>
              <a:xfrm>
                <a:off x="239942" y="3391742"/>
                <a:ext cx="48945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Margin-based contrastive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𝒄𝒐𝒏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en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on</a:t>
                </a:r>
                <a:r>
                  <a:rPr lang="en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memory </a:t>
                </a:r>
                <a:r>
                  <a:rPr lang="en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data</a:t>
                </a:r>
                <a:endPara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471402-781D-81C0-C1C1-0059B97C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42" y="3391742"/>
                <a:ext cx="4894542" cy="307777"/>
              </a:xfrm>
              <a:prstGeom prst="rect">
                <a:avLst/>
              </a:prstGeom>
              <a:blipFill>
                <a:blip r:embed="rId3"/>
                <a:stretch>
                  <a:fillRect l="-258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082B272-F5A5-E052-CE0A-F36795C2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927" y="3233470"/>
            <a:ext cx="6282847" cy="7853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5CA7A5-1644-DC21-F082-2CACEC969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269" y="4018826"/>
            <a:ext cx="6533367" cy="268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Augmentation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7" y="1190879"/>
            <a:ext cx="10669186" cy="420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We introduce a </a:t>
            </a:r>
            <a:r>
              <a:rPr lang="en" altLang="zh-CN" sz="2000" b="1" dirty="0"/>
              <a:t>data augmentation module </a:t>
            </a:r>
            <a:r>
              <a:rPr lang="en" altLang="zh-CN" sz="2000" dirty="0"/>
              <a:t>to select informative samples from an </a:t>
            </a:r>
            <a:r>
              <a:rPr lang="en" altLang="zh-CN" sz="2000" b="1" dirty="0"/>
              <a:t>unlabeled corpus</a:t>
            </a:r>
            <a:r>
              <a:rPr lang="en" altLang="zh-CN" sz="2000" dirty="0"/>
              <a:t>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Entity Matching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Select sentences sharing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same entity pairs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 the input sample.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 a pre-trained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relational similarity model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 filter these sentences.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Similarity Search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 </a:t>
            </a:r>
            <a:r>
              <a:rPr lang="en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Faiss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[1] to select top-K most similar sentences.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Sentence embeddings are provided by the pre-trained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relational similarity model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7B82D4-7AF7-79E4-DF99-ED53227D7738}"/>
              </a:ext>
            </a:extLst>
          </p:cNvPr>
          <p:cNvSpPr txBox="1"/>
          <p:nvPr/>
        </p:nvSpPr>
        <p:spPr>
          <a:xfrm>
            <a:off x="10154432" y="1907082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C1FEC2-CC24-7325-7EFC-1B05F4821876}"/>
              </a:ext>
            </a:extLst>
          </p:cNvPr>
          <p:cNvSpPr txBox="1"/>
          <p:nvPr/>
        </p:nvSpPr>
        <p:spPr>
          <a:xfrm>
            <a:off x="277659" y="6455904"/>
            <a:ext cx="9876773" cy="2755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[1] </a:t>
            </a:r>
            <a:r>
              <a:rPr lang="zh-CN" altLang="en-US" dirty="0"/>
              <a:t>Billion-scale similarity search with gpus. Johnson J et. al. in IEEE Transactions on Big Data, 2019</a:t>
            </a:r>
          </a:p>
        </p:txBody>
      </p:sp>
    </p:spTree>
    <p:extLst>
      <p:ext uri="{BB962C8B-B14F-4D97-AF65-F5344CB8AC3E}">
        <p14:creationId xmlns:p14="http://schemas.microsoft.com/office/powerpoint/2010/main" val="3229930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&amp; Metric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6" y="1190879"/>
            <a:ext cx="11044967" cy="149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FewRel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[1] and TACRED [2]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divide both datasets into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 tasks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full-shot + 7 few-shot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for continual learning.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Evaluation metric: relation classification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accuracy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the test sets of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all seen tasks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09278C-6652-1D4C-2323-AFCC182E04D5}"/>
              </a:ext>
            </a:extLst>
          </p:cNvPr>
          <p:cNvSpPr txBox="1"/>
          <p:nvPr/>
        </p:nvSpPr>
        <p:spPr>
          <a:xfrm>
            <a:off x="350729" y="6250488"/>
            <a:ext cx="13252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" altLang="zh-CN" dirty="0"/>
              <a:t>[1] </a:t>
            </a:r>
            <a:r>
              <a:rPr lang="en" altLang="zh-CN" dirty="0" err="1"/>
              <a:t>FewRel</a:t>
            </a:r>
            <a:r>
              <a:rPr lang="en" altLang="zh-CN" dirty="0"/>
              <a:t>: A large-scale supervised few-shot relation classification dataset with state-of-the-art evaluation. Han et. al. In EMNLP 18</a:t>
            </a:r>
          </a:p>
          <a:p>
            <a:r>
              <a:rPr lang="en" altLang="zh-CN" dirty="0"/>
              <a:t>[2] Position-aware attention and supervised data improve slot filling. Zhang et. al. In EMNLP 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07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 Results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666868" y="1073881"/>
            <a:ext cx="11044967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FewRel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10-way 5-shot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0F50D9-AFD1-28C8-BA10-7FCC297CD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63"/>
          <a:stretch/>
        </p:blipFill>
        <p:spPr>
          <a:xfrm>
            <a:off x="2216021" y="2141951"/>
            <a:ext cx="7759958" cy="34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8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Visualization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E088D-6853-F830-C588-64F001699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923" y="1590805"/>
            <a:ext cx="6577125" cy="44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84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Ablation Study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6" y="1138621"/>
            <a:ext cx="11044967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FewRel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10-way 5-shot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8F6B09-B5A6-EAFF-C38B-02E1FF2D8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64" y="1942193"/>
            <a:ext cx="7772400" cy="40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6" y="1190879"/>
            <a:ext cx="11044967" cy="184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introduce the continual few-shot relation learning (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CFRL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problem.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propose embedding space regularization and data augmentation (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ERDA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to solve the over-fitting and forgetting problems in CFRL.</a:t>
            </a:r>
          </a:p>
        </p:txBody>
      </p:sp>
    </p:spTree>
    <p:extLst>
      <p:ext uri="{BB962C8B-B14F-4D97-AF65-F5344CB8AC3E}">
        <p14:creationId xmlns:p14="http://schemas.microsoft.com/office/powerpoint/2010/main" val="146430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Motivation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F0E22E-C772-BFB5-CAE0-1751F00F07EE}"/>
              </a:ext>
            </a:extLst>
          </p:cNvPr>
          <p:cNvSpPr txBox="1"/>
          <p:nvPr/>
        </p:nvSpPr>
        <p:spPr>
          <a:xfrm>
            <a:off x="654343" y="1334213"/>
            <a:ext cx="11138114" cy="161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/>
              <a:t>Relation extraction</a:t>
            </a:r>
            <a:r>
              <a:rPr lang="en" altLang="zh-CN" sz="2000" dirty="0"/>
              <a:t> aims to detect the relationship between two entities in a sentence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Open-vocabulary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problem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Relation set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keeps growing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 new data emerges.</a:t>
            </a:r>
            <a:endParaRPr lang="zh-CN" altLang="en-US" sz="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1F13D01-F25F-E330-0ADF-13DB0685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64" y="3336920"/>
            <a:ext cx="7772400" cy="263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Motivation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F0E22E-C772-BFB5-CAE0-1751F00F07EE}"/>
              </a:ext>
            </a:extLst>
          </p:cNvPr>
          <p:cNvSpPr txBox="1"/>
          <p:nvPr/>
        </p:nvSpPr>
        <p:spPr>
          <a:xfrm>
            <a:off x="704447" y="1190879"/>
            <a:ext cx="6541599" cy="2603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Problem of CRL: </a:t>
            </a:r>
            <a:r>
              <a:rPr lang="en" altLang="zh-CN" sz="2000" b="1" dirty="0"/>
              <a:t>Catastrophic Forgetting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Existing methods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 alleviate forgetting: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Regularization-based methods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Architecture-based methods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Memory-based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methods: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most effective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NLP (so far)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7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Motivation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F0E22E-C772-BFB5-CAE0-1751F00F07EE}"/>
              </a:ext>
            </a:extLst>
          </p:cNvPr>
          <p:cNvSpPr txBox="1"/>
          <p:nvPr/>
        </p:nvSpPr>
        <p:spPr>
          <a:xfrm>
            <a:off x="716971" y="1221572"/>
            <a:ext cx="10022231" cy="1126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/>
              <a:t>Limitation</a:t>
            </a:r>
            <a:r>
              <a:rPr lang="en" altLang="zh-CN" sz="2000" dirty="0"/>
              <a:t>: CRL assumes </a:t>
            </a:r>
            <a:r>
              <a:rPr lang="en" altLang="zh-CN" sz="2000" b="1" dirty="0"/>
              <a:t>plenty of training data </a:t>
            </a:r>
            <a:r>
              <a:rPr lang="en" altLang="zh-CN" sz="2000" dirty="0"/>
              <a:t>for learning every new task.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Few-shot: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over-fitting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8EDE64-8271-F1A4-E965-A2010827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62" y="2471505"/>
            <a:ext cx="4239851" cy="39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CRL VS CFRL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8B9022-EEA8-E547-4C47-9B6DE50D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30" y="1678547"/>
            <a:ext cx="8962939" cy="40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6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7" y="1190879"/>
            <a:ext cx="10889328" cy="3095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Continual </a:t>
            </a:r>
            <a:r>
              <a:rPr lang="en" altLang="zh-CN" sz="2000" b="1" dirty="0"/>
              <a:t>Few-shot</a:t>
            </a:r>
            <a:r>
              <a:rPr lang="en" altLang="zh-CN" sz="2000" dirty="0"/>
              <a:t> Relation Learning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Over-fitting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 distributions of new tasks get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distorted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due to few examples.</a:t>
            </a:r>
            <a:endParaRPr lang="en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Catastrophic Forgetting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 distorted feature distributions are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incompatible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with previously learned embedding space.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learning of new data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model parameters.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CDA4D8-DBFF-09B6-0B67-46CD53B8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593" y="4217578"/>
            <a:ext cx="5575884" cy="24305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EBA69F2-F213-0AAB-B0DE-5BBDECAEC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321" y="4355748"/>
            <a:ext cx="3357256" cy="24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3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Reason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7" y="1190879"/>
            <a:ext cx="10669186" cy="161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Feature distributions of </a:t>
            </a:r>
            <a:r>
              <a:rPr lang="en" altLang="zh-CN" sz="2000" b="1" dirty="0"/>
              <a:t>new</a:t>
            </a:r>
            <a:r>
              <a:rPr lang="en" altLang="zh-CN" sz="2000" dirty="0"/>
              <a:t> tasks are </a:t>
            </a:r>
            <a:r>
              <a:rPr lang="en" altLang="zh-CN" sz="2000" b="1" dirty="0"/>
              <a:t>distorted</a:t>
            </a:r>
            <a:r>
              <a:rPr lang="en" altLang="zh-CN" sz="2000" dirty="0"/>
              <a:t> due to few examples.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(reason 1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" altLang="zh-CN" sz="16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learned optimal embedding space of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previous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tasks is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changed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due to the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of model parameters. (reason 2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615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 Method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7" y="1190879"/>
            <a:ext cx="10669186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Proposed ERDA: Embedding Space Regularization and Data Augmentation</a:t>
            </a:r>
            <a:endParaRPr lang="e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B41438-160B-ED11-9A8C-A32C29EA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840" y="2251368"/>
            <a:ext cx="7772400" cy="32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4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76F120-3269-AF43-F523-0B1A4A2871E9}"/>
              </a:ext>
            </a:extLst>
          </p:cNvPr>
          <p:cNvSpPr/>
          <p:nvPr/>
        </p:nvSpPr>
        <p:spPr>
          <a:xfrm>
            <a:off x="0" y="2653"/>
            <a:ext cx="12192000" cy="947373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7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20CE6C-A9B3-6867-6F11-39A63E042652}"/>
              </a:ext>
            </a:extLst>
          </p:cNvPr>
          <p:cNvSpPr txBox="1">
            <a:spLocks/>
          </p:cNvSpPr>
          <p:nvPr/>
        </p:nvSpPr>
        <p:spPr>
          <a:xfrm>
            <a:off x="0" y="126508"/>
            <a:ext cx="12191529" cy="69966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 Method</a:t>
            </a:r>
            <a:endParaRPr lang="en-US" altLang="zh-CN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C13DE-B7B7-7187-669C-2C25F0CEF420}"/>
              </a:ext>
            </a:extLst>
          </p:cNvPr>
          <p:cNvSpPr txBox="1"/>
          <p:nvPr/>
        </p:nvSpPr>
        <p:spPr>
          <a:xfrm>
            <a:off x="704447" y="1190879"/>
            <a:ext cx="10669186" cy="3218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Embedding Space Regularization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introduce several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margin-based losses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 better feature distributions of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 few-shot tasks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recover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from the distorted embedding space of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previously learned tasks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Data Augmentation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introduce a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augmentation module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 learn new few-shot tasks.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E9EAD6-FE6C-49E1-5A2F-86D6E82A72B2}"/>
              </a:ext>
            </a:extLst>
          </p:cNvPr>
          <p:cNvSpPr txBox="1"/>
          <p:nvPr/>
        </p:nvSpPr>
        <p:spPr>
          <a:xfrm>
            <a:off x="10154432" y="2383071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1 [1]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7C9FB1-C034-BF90-CAA0-FE87A80F2470}"/>
              </a:ext>
            </a:extLst>
          </p:cNvPr>
          <p:cNvSpPr txBox="1"/>
          <p:nvPr/>
        </p:nvSpPr>
        <p:spPr>
          <a:xfrm>
            <a:off x="100659" y="6324099"/>
            <a:ext cx="11876761" cy="483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[1] Feature distributions of new tasks are distorted due to few examples.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[2] The learned optimal embedding space of previous tasks is changed due to the update of model parameters.</a:t>
            </a:r>
            <a:endParaRPr lang="zh-CN" alt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B8000B-5A4C-6E8B-BB31-4559BC31C36C}"/>
              </a:ext>
            </a:extLst>
          </p:cNvPr>
          <p:cNvSpPr txBox="1"/>
          <p:nvPr/>
        </p:nvSpPr>
        <p:spPr>
          <a:xfrm>
            <a:off x="10154431" y="2922345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</a:t>
            </a:r>
            <a:r>
              <a:rPr lang="en-US" altLang="zh-CN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[</a:t>
            </a:r>
            <a:r>
              <a:rPr lang="en-US" altLang="zh-CN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74C0DB-0C84-A38E-87A2-A56557FBC757}"/>
              </a:ext>
            </a:extLst>
          </p:cNvPr>
          <p:cNvSpPr txBox="1"/>
          <p:nvPr/>
        </p:nvSpPr>
        <p:spPr>
          <a:xfrm>
            <a:off x="10143091" y="4000782"/>
            <a:ext cx="21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reason 1 [1]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3AC795E-2538-1015-D012-C3C1CEF5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54" y="4526806"/>
            <a:ext cx="2360982" cy="17161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0A69D6-0318-36A8-ED93-1F3B8E05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961" y="4370114"/>
            <a:ext cx="4610929" cy="195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8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686</Words>
  <Application>Microsoft Macintosh PowerPoint</Application>
  <PresentationFormat>宽屏</PresentationFormat>
  <Paragraphs>125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等线 Light</vt:lpstr>
      <vt:lpstr>Microsoft YaHei</vt:lpstr>
      <vt:lpstr>PingFang SC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炫文 丁</dc:creator>
  <cp:lastModifiedBy>炫文 丁</cp:lastModifiedBy>
  <cp:revision>153</cp:revision>
  <dcterms:created xsi:type="dcterms:W3CDTF">2023-03-12T05:04:49Z</dcterms:created>
  <dcterms:modified xsi:type="dcterms:W3CDTF">2023-06-29T13:38:10Z</dcterms:modified>
</cp:coreProperties>
</file>